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sldIdLst>
    <p:sldId id="304" r:id="rId5"/>
    <p:sldId id="320" r:id="rId6"/>
    <p:sldId id="314" r:id="rId7"/>
    <p:sldId id="299" r:id="rId8"/>
    <p:sldId id="319" r:id="rId9"/>
    <p:sldId id="317" r:id="rId10"/>
    <p:sldId id="321" r:id="rId11"/>
    <p:sldId id="315" r:id="rId12"/>
    <p:sldId id="316" r:id="rId13"/>
    <p:sldId id="305" r:id="rId14"/>
    <p:sldId id="31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50" autoAdjust="0"/>
  </p:normalViewPr>
  <p:slideViewPr>
    <p:cSldViewPr snapToGrid="0">
      <p:cViewPr varScale="1">
        <p:scale>
          <a:sx n="97" d="100"/>
          <a:sy n="97" d="100"/>
        </p:scale>
        <p:origin x="90" y="408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6.53</a:t>
            </a:r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1.com/nyc/all-boroughs/news/2022/09/07/fbi-cisa-warn-school-cyberattacks-may-increase-school-year" TargetMode="External"/><Relationship Id="rId2" Type="http://schemas.openxmlformats.org/officeDocument/2006/relationships/hyperlink" Target="https://www.govtech.com/education/higher-ed/xavier-university-might-have-lost-personal-data-in-hack" TargetMode="Externa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www.washingtonpost.com/national/cyberattack-keeps-iowas-largest-school-district-closed/2023/01/10/9e73c6d0-913a-11ed-90f8-53661ac5d9b9_story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hub.com/attacks/news/iotw-cyber-attack-forces-lincoln-collage-to-close" TargetMode="External"/><Relationship Id="rId2" Type="http://schemas.openxmlformats.org/officeDocument/2006/relationships/hyperlink" Target="https://www.washingtonpost.com/national/cyberattack-keeps-iowas-largest-school-district-closed/2023/01/10/9e73c6d0-913a-11ed-90f8-53661ac5d9b9_story.html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>
            <a:normAutofit/>
          </a:bodyPr>
          <a:lstStyle/>
          <a:p>
            <a:r>
              <a:rPr lang="en-US" dirty="0"/>
              <a:t>ACM Security Assessment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/>
          <a:lstStyle/>
          <a:p>
            <a:r>
              <a:rPr lang="en-US" dirty="0"/>
              <a:t>UIC Cyber Sig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/>
          <a:p>
            <a:r>
              <a:rPr lang="en-US" dirty="0"/>
              <a:t>UIC Cyber SIG</a:t>
            </a:r>
          </a:p>
          <a:p>
            <a:r>
              <a:rPr lang="en-US" dirty="0"/>
              <a:t>(contact info removed)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C5AAE-358F-5F4E-F8A3-B99B0C08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370F8-942A-D2FB-5F91-662391D9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2"/>
              </a:rPr>
              <a:t>https://www.govtech.com/education/higher-ed/xavier-university-might-have-lost-personal-data-in-hack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3"/>
              </a:rPr>
              <a:t>https://www.ny1.com/nyc/all-boroughs/news/2022/09/07/fbi-cisa-warn-school-cyberattacks-may-increase-school-year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4"/>
              </a:rPr>
              <a:t>https://www.washingtonpost.com/national/cyberattack-keeps-iowas-largest-school-district-closed/2023/01/10/9e73c6d0-913a-11ed-90f8-53661ac5d9b9_story.html</a:t>
            </a:r>
            <a:r>
              <a:rPr lang="en-US" dirty="0"/>
              <a:t> (Paywall, disable </a:t>
            </a:r>
            <a:r>
              <a:rPr lang="en-US" dirty="0" err="1"/>
              <a:t>Javascript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https://www.cshub.com/attacks/news/iotw-cyber-attack-forces-lincoln-collage-to-close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DDFA3-F063-317F-5387-298A51EE4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16AC1-5654-364D-3818-48DCEC7A9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5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0F14EC-25F3-E5AA-4C7E-6802CA9DB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Recent news…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AEAC91-21E0-2842-B3FF-1C533741B2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dirty="0"/>
              <a:t>According to an article from September 2022…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24 colleges and universities were hit by ransomware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FBI &amp; CISA warn that attacks may increase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Some ransomware groups appear to be targeting the education sector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096C9-6B76-3AE5-2BE5-A143E0B576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15" r="383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1653EC-D623-F587-65A9-B865581C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B5CEABB6-07DC-46E8-9B57-56EC44A396E5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5801BD-AEE9-977D-A53D-A58B90441813}"/>
              </a:ext>
            </a:extLst>
          </p:cNvPr>
          <p:cNvSpPr txBox="1"/>
          <p:nvPr/>
        </p:nvSpPr>
        <p:spPr>
          <a:xfrm>
            <a:off x="0" y="6519009"/>
            <a:ext cx="83247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https://www.ny1.com/nyc/all-boroughs/news/2022/09/07/fbi-cisa-warn-school-cyberattacks-may-increase-school-year</a:t>
            </a:r>
          </a:p>
        </p:txBody>
      </p:sp>
    </p:spTree>
    <p:extLst>
      <p:ext uri="{BB962C8B-B14F-4D97-AF65-F5344CB8AC3E}">
        <p14:creationId xmlns:p14="http://schemas.microsoft.com/office/powerpoint/2010/main" val="3133393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304"/>
            <a:ext cx="4114800" cy="1325563"/>
          </a:xfrm>
        </p:spPr>
        <p:txBody>
          <a:bodyPr>
            <a:normAutofit/>
          </a:bodyPr>
          <a:lstStyle/>
          <a:p>
            <a:r>
              <a:rPr lang="en-ZA" dirty="0"/>
              <a:t>The What?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The purpose of a security assessment is…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Assessing the current security posture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Searching for vulnerabilities and identifying threats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Minimizing risk to the ACM@UIC organization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/>
          <a:lstStyle/>
          <a:p>
            <a:r>
              <a:rPr lang="en-US" dirty="0"/>
              <a:t>The why?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02A17B-8C7F-4600-9FBE-49BE31E3E1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67910" y="1854574"/>
            <a:ext cx="4114800" cy="428755"/>
          </a:xfrm>
        </p:spPr>
        <p:txBody>
          <a:bodyPr/>
          <a:lstStyle/>
          <a:p>
            <a:r>
              <a:rPr lang="en-US" dirty="0"/>
              <a:t>NETWORK EXPOSURE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0419B2-F393-4213-A2F2-54D877B3EE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862" y="2282238"/>
            <a:ext cx="4114800" cy="822960"/>
          </a:xfrm>
        </p:spPr>
        <p:txBody>
          <a:bodyPr>
            <a:normAutofit fontScale="92500"/>
          </a:bodyPr>
          <a:lstStyle/>
          <a:p>
            <a:r>
              <a:rPr lang="en-ZA" dirty="0"/>
              <a:t>Some of ACM’s assets are exposed to the internet. ACM network is also relatively easy to obtain access.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7A6D8A-72F9-4BD4-A4AE-69013301D93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766835" y="3099816"/>
            <a:ext cx="4114800" cy="428755"/>
          </a:xfrm>
        </p:spPr>
        <p:txBody>
          <a:bodyPr/>
          <a:lstStyle/>
          <a:p>
            <a:r>
              <a:rPr lang="en-ZA" dirty="0"/>
              <a:t>THE STUDENTS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3EA85C-EBA3-4B50-86CE-7FD4A374EC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66835" y="3529584"/>
            <a:ext cx="4114800" cy="822960"/>
          </a:xfrm>
        </p:spPr>
        <p:txBody>
          <a:bodyPr>
            <a:normAutofit fontScale="92500"/>
          </a:bodyPr>
          <a:lstStyle/>
          <a:p>
            <a:r>
              <a:rPr lang="en-ZA" dirty="0"/>
              <a:t>The ACM network is used by hundreds of students each semester, who contribute to the network.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3247631-4CDA-4DAE-BFB7-19E0E06A3FE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11403" y="1856232"/>
            <a:ext cx="4114800" cy="428755"/>
          </a:xfrm>
        </p:spPr>
        <p:txBody>
          <a:bodyPr/>
          <a:lstStyle/>
          <a:p>
            <a:r>
              <a:rPr lang="en-US" dirty="0"/>
              <a:t>NECESSITY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C01D04F-A541-4735-B655-9BDF5313C6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11403" y="2280434"/>
            <a:ext cx="4114800" cy="924881"/>
          </a:xfrm>
        </p:spPr>
        <p:txBody>
          <a:bodyPr>
            <a:normAutofit fontScale="92500"/>
          </a:bodyPr>
          <a:lstStyle/>
          <a:p>
            <a:r>
              <a:rPr lang="en-ZA" dirty="0"/>
              <a:t>The ACM network has not received a formal security assessment in over a year (Ever?) There’s been a lot of new vulnerabilities discovered in that time.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F67EAD8-DD92-4AEB-8BE7-53E5FA194B4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11403" y="3099816"/>
            <a:ext cx="4114800" cy="428755"/>
          </a:xfrm>
        </p:spPr>
        <p:txBody>
          <a:bodyPr/>
          <a:lstStyle/>
          <a:p>
            <a:r>
              <a:rPr lang="en-ZA" dirty="0"/>
              <a:t>ANOTHER PERSPECTIVE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4E7FBD4-2705-45F7-AB4F-8925DE1DB8D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11403" y="3529584"/>
            <a:ext cx="4114800" cy="822960"/>
          </a:xfrm>
        </p:spPr>
        <p:txBody>
          <a:bodyPr/>
          <a:lstStyle/>
          <a:p>
            <a:r>
              <a:rPr lang="en-ZA" dirty="0"/>
              <a:t>ACM members are talented IT Professionals and programmers, but even professionals miss things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390784F-EE38-B2F4-C9F4-7986D7EBC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649" y="899639"/>
            <a:ext cx="8550701" cy="505872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FDCFC-F38C-A682-3E9C-7CEE4450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959D8-7F5D-AFB7-968A-2ECF92278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061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6FA3-5BAA-0962-72F7-4599E2080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122D6B-2B1D-7976-D5A8-151C68AB5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271E83-A794-6767-6A6B-E23EEA3A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66D7D6-A554-A4B1-C17B-F6DBBBB3E2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862" y="2282238"/>
            <a:ext cx="4114800" cy="2292434"/>
          </a:xfrm>
        </p:spPr>
        <p:txBody>
          <a:bodyPr>
            <a:normAutofit/>
          </a:bodyPr>
          <a:lstStyle/>
          <a:p>
            <a:r>
              <a:rPr lang="en-US" dirty="0"/>
              <a:t>“An apparent cyberattack on Iowa's largest school district has led officials to cancel classes for 30,000 students for a second day as technicians scramble to protect data and restore the computer system, the district’s leader said Tuesday afternoon.”</a:t>
            </a:r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hlinkClick r:id="rId2"/>
              </a:rPr>
              <a:t>Link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7E45E8-E84B-DBB9-157F-3E2861DF0E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67909" y="1854574"/>
            <a:ext cx="4652556" cy="428755"/>
          </a:xfrm>
        </p:spPr>
        <p:txBody>
          <a:bodyPr/>
          <a:lstStyle/>
          <a:p>
            <a:r>
              <a:rPr lang="en-US" dirty="0"/>
              <a:t>Iowa University, January </a:t>
            </a:r>
            <a:r>
              <a:rPr lang="en-US" b="1" u="sng" dirty="0"/>
              <a:t>2023</a:t>
            </a:r>
            <a:endParaRPr lang="en-US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4D6EB7B-3B6A-44AC-0BAF-43897CB431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9291" y="2282238"/>
            <a:ext cx="4114800" cy="2290776"/>
          </a:xfrm>
        </p:spPr>
        <p:txBody>
          <a:bodyPr>
            <a:normAutofit/>
          </a:bodyPr>
          <a:lstStyle/>
          <a:p>
            <a:r>
              <a:rPr lang="en-US" dirty="0"/>
              <a:t>“Illinois’ Lincoln College will close its doors on 13 May 2022 as a cyber-attack dealt financial blows and it was unable to recover from following unprecedented challenges posed by the Covid-19 pandemic.”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hlinkClick r:id="rId3"/>
              </a:rPr>
              <a:t>Link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A2F60E-A19F-3D19-F52A-A8CDFF6FB8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Lincoln College, December 2021</a:t>
            </a:r>
          </a:p>
        </p:txBody>
      </p:sp>
    </p:spTree>
    <p:extLst>
      <p:ext uri="{BB962C8B-B14F-4D97-AF65-F5344CB8AC3E}">
        <p14:creationId xmlns:p14="http://schemas.microsoft.com/office/powerpoint/2010/main" val="2516888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BFD6B-081E-9F06-C7F6-A0A68060F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Much more…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01014D-9077-14B7-17F5-C624343EA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4069" y="1847850"/>
            <a:ext cx="5401931" cy="435133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B17BE-6668-AD11-A782-071C6B5EA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61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B893B-651D-DEB1-1C35-0583A49F1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How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64386C-DB98-B9F4-E2D9-217C40DB7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E5FEA2-B488-4AC1-94FF-1BB450725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8</a:t>
            </a:fld>
            <a:endParaRPr lang="en-US" dirty="0"/>
          </a:p>
        </p:txBody>
      </p:sp>
      <p:pic>
        <p:nvPicPr>
          <p:cNvPr id="16" name="Content Placeholder 15" descr="Person coloring gardening area on site plan">
            <a:extLst>
              <a:ext uri="{FF2B5EF4-FFF2-40B4-BE49-F238E27FC236}">
                <a16:creationId xmlns:a16="http://schemas.microsoft.com/office/drawing/2014/main" id="{AF0D90B1-5BD3-1DFC-FC1C-DA3904DD8D3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136775" y="2031206"/>
            <a:ext cx="1828800" cy="12192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048F5D-1B39-E4FB-AF9D-08896CFE6B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l">
              <a:buFont typeface="+mj-lt"/>
              <a:buAutoNum type="arabicPeriod"/>
            </a:pPr>
            <a:r>
              <a:rPr lang="en-US" dirty="0"/>
              <a:t>Determine Scope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Map Assets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Emergency and Remediation Plan</a:t>
            </a:r>
          </a:p>
        </p:txBody>
      </p:sp>
      <p:pic>
        <p:nvPicPr>
          <p:cNvPr id="18" name="Content Placeholder 17" descr="Boy with magnifying glass fixing robot">
            <a:extLst>
              <a:ext uri="{FF2B5EF4-FFF2-40B4-BE49-F238E27FC236}">
                <a16:creationId xmlns:a16="http://schemas.microsoft.com/office/drawing/2014/main" id="{7BAABE3F-EF0C-6071-59B5-1F5104A6EBD0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5181600" y="2032742"/>
            <a:ext cx="1828800" cy="1220891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00627B-0DEF-1733-DBA1-2700C32C35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Exploits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Misconfigurations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Other Attack Vectors</a:t>
            </a:r>
          </a:p>
        </p:txBody>
      </p:sp>
      <p:pic>
        <p:nvPicPr>
          <p:cNvPr id="20" name="Content Placeholder 19" descr="Office clerk searching for files">
            <a:extLst>
              <a:ext uri="{FF2B5EF4-FFF2-40B4-BE49-F238E27FC236}">
                <a16:creationId xmlns:a16="http://schemas.microsoft.com/office/drawing/2014/main" id="{06493131-7F19-D910-F6E4-53B7FE8150AF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4"/>
          <a:stretch>
            <a:fillRect/>
          </a:stretch>
        </p:blipFill>
        <p:spPr>
          <a:xfrm>
            <a:off x="8271307" y="1981200"/>
            <a:ext cx="1754911" cy="1316038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6ED2E4-41E2-FB5B-787C-3FAD47376D2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Findings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Mitigations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Risk Management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BF8797F-7D14-9E1C-709E-C035FA70953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PREPERATION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EF40779-B5FF-ACA0-D56A-CB3647698B5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33FA5C7-7792-8785-7A08-EBD0969FF7A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996084" y="3799982"/>
            <a:ext cx="2278626" cy="360000"/>
          </a:xfrm>
        </p:spPr>
        <p:txBody>
          <a:bodyPr/>
          <a:lstStyle/>
          <a:p>
            <a:r>
              <a:rPr lang="en-US" dirty="0"/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2118998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1711-E169-3594-D2AE-AC882F369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FE09AD-A624-98F3-6D19-85F5AC62A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57C8F6-FB00-259F-6EF3-337831379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1557ED-DB2A-844F-40C0-8794652C6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Every organization must understand the importance of cyber-security. ACM is no exception to that. We hope that you consider our presentation carefully.</a:t>
            </a:r>
          </a:p>
        </p:txBody>
      </p:sp>
    </p:spTree>
    <p:extLst>
      <p:ext uri="{BB962C8B-B14F-4D97-AF65-F5344CB8AC3E}">
        <p14:creationId xmlns:p14="http://schemas.microsoft.com/office/powerpoint/2010/main" val="4137897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43FC7F3FE5DB47BF478C69FAF8C810" ma:contentTypeVersion="2" ma:contentTypeDescription="Create a new document." ma:contentTypeScope="" ma:versionID="2899259a0887bf1d3cba3e5375f8f59d">
  <xsd:schema xmlns:xsd="http://www.w3.org/2001/XMLSchema" xmlns:xs="http://www.w3.org/2001/XMLSchema" xmlns:p="http://schemas.microsoft.com/office/2006/metadata/properties" xmlns:ns3="6e221b3e-7b12-4d78-bd9f-e68c3fbc1d36" targetNamespace="http://schemas.microsoft.com/office/2006/metadata/properties" ma:root="true" ma:fieldsID="809ba492750ec7bc54f1839699537685" ns3:_="">
    <xsd:import namespace="6e221b3e-7b12-4d78-bd9f-e68c3fbc1d3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221b3e-7b12-4d78-bd9f-e68c3fbc1d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6e221b3e-7b12-4d78-bd9f-e68c3fbc1d36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BB561D-8AF0-4C5D-B946-5738BF5B17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221b3e-7b12-4d78-bd9f-e68c3fbc1d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{03C64DAE-BBC0-408D-8F52-8A9D37A2AADC}tf16411248_win32</Template>
  <TotalTime>87</TotalTime>
  <Words>417</Words>
  <Application>Microsoft Office PowerPoint</Application>
  <PresentationFormat>Widescreen</PresentationFormat>
  <Paragraphs>76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 Light</vt:lpstr>
      <vt:lpstr>Calibri</vt:lpstr>
      <vt:lpstr>Posterama</vt:lpstr>
      <vt:lpstr>Office Theme</vt:lpstr>
      <vt:lpstr>ACM Security Assessment</vt:lpstr>
      <vt:lpstr>Recent news…</vt:lpstr>
      <vt:lpstr>The What?</vt:lpstr>
      <vt:lpstr>The why?</vt:lpstr>
      <vt:lpstr>PowerPoint Presentation</vt:lpstr>
      <vt:lpstr>Examples</vt:lpstr>
      <vt:lpstr>And Much more…</vt:lpstr>
      <vt:lpstr>The How</vt:lpstr>
      <vt:lpstr>Summary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ACM Security Assessment</dc:title>
  <dc:creator>Szwoch, Maciej Cezary</dc:creator>
  <cp:lastModifiedBy>Szwoch, Maciej Cezary</cp:lastModifiedBy>
  <cp:revision>4</cp:revision>
  <dcterms:created xsi:type="dcterms:W3CDTF">2023-01-11T04:17:20Z</dcterms:created>
  <dcterms:modified xsi:type="dcterms:W3CDTF">2023-01-11T05:45:09Z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0x010100CC43FC7F3FE5DB47BF478C69FAF8C810</vt:lpwstr>
  </property>
</Properties>
</file>